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1507" initials="0" lastIdx="1" clrIdx="0">
    <p:extLst>
      <p:ext uri="{19B8F6BF-5375-455C-9EA6-DF929625EA0E}">
        <p15:presenceInfo xmlns:p15="http://schemas.microsoft.com/office/powerpoint/2012/main" userId="S-1-5-21-1440114501-327550874-1162870789-74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78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6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67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83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91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32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69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17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7CB8C-86AF-4216-8936-A03CE0085366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CF04-8D03-4216-98A5-CFA29E2F54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4709" y="1702917"/>
            <a:ext cx="6776303" cy="1591925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～こんな福祉</a:t>
            </a:r>
            <a:r>
              <a:rPr lang="ja-JP" altLang="en-US" sz="16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経営の“悩み”に変革を！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～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2100"/>
              </a:lnSpc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理念・ビジョンへの共感にとどめず、職員の能力開発を一層促進し、サービス品質を高めたい。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2100"/>
              </a:lnSpc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処遇決定の単なる判断材料ではなく、人材の育成を目的とした人事制度を構築・運用したい。</a:t>
            </a:r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2100"/>
              </a:lnSpc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事業運営における暗黙知の伝承が多く、法人内の仕組づくりを通じて、形式知化を実現したい。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171450" indent="-171450">
              <a:lnSpc>
                <a:spcPts val="2100"/>
              </a:lnSpc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報酬改定、働き方改革</a:t>
            </a:r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消費増税</a:t>
            </a:r>
            <a:r>
              <a:rPr lang="en-US" altLang="ja-JP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2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来たる環境変化に柔軟に対応できる強い組織でありたい。</a:t>
            </a:r>
            <a:endParaRPr lang="en-US" altLang="ja-JP" sz="1200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772705"/>
            <a:ext cx="6858000" cy="8993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altLang="ja-JP" sz="300" spc="600" dirty="0" smtClean="0">
              <a:solidFill>
                <a:prstClr val="white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300" spc="600" dirty="0" smtClean="0">
              <a:solidFill>
                <a:prstClr val="white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spc="600" dirty="0" smtClean="0">
                <a:solidFill>
                  <a:prstClr val="white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～障害福祉サービス等報酬改定からまもなく</a:t>
            </a:r>
            <a:r>
              <a:rPr lang="en-US" altLang="ja-JP" sz="1400" spc="600" dirty="0" smtClean="0">
                <a:solidFill>
                  <a:prstClr val="white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1</a:t>
            </a:r>
            <a:r>
              <a:rPr lang="ja-JP" altLang="en-US" sz="1400" spc="600" dirty="0" smtClean="0">
                <a:solidFill>
                  <a:prstClr val="white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年～</a:t>
            </a:r>
            <a:endParaRPr lang="en-US" altLang="ja-JP" sz="1400" spc="600" dirty="0" smtClean="0">
              <a:solidFill>
                <a:prstClr val="white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800" spc="600" dirty="0" smtClean="0">
              <a:solidFill>
                <a:prstClr val="white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600" spc="600" dirty="0" smtClean="0">
                <a:solidFill>
                  <a:prstClr val="white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政策動向を踏まえた組織人事の仕組づくり解説セミナー</a:t>
            </a:r>
            <a:endParaRPr lang="en-US" altLang="ja-JP" sz="1600" spc="600" dirty="0">
              <a:solidFill>
                <a:prstClr val="white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2133" y="5028847"/>
            <a:ext cx="3479267" cy="43088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2018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年度報酬改定による経営環境の変化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　働き方改革施行に向けた人事・労務の環境変化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-15231" y="7506187"/>
            <a:ext cx="6888989" cy="30761"/>
          </a:xfrm>
          <a:prstGeom prst="line">
            <a:avLst/>
          </a:prstGeom>
          <a:ln w="952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V="1">
            <a:off x="-15231" y="4364424"/>
            <a:ext cx="6856185" cy="2507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1754879" y="3257724"/>
            <a:ext cx="3432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u="sng" spc="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～将来を左右するのは“人材”～</a:t>
            </a:r>
            <a:endParaRPr kumimoji="1" lang="en-US" altLang="ja-JP" sz="1200" b="1" u="sng" spc="6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4709" y="4492020"/>
            <a:ext cx="2286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P明朝E" panose="02020900000000000000" pitchFamily="18" charset="-128"/>
                <a:ea typeface="HGP明朝E" panose="02020900000000000000" pitchFamily="18" charset="-128"/>
              </a:rPr>
              <a:t>■</a:t>
            </a:r>
            <a:r>
              <a:rPr kumimoji="1"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セミナー内容</a:t>
            </a:r>
            <a:endParaRPr kumimoji="1" lang="ja-JP" altLang="en-US" sz="1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aphicFrame>
        <p:nvGraphicFramePr>
          <p:cNvPr id="40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491941"/>
              </p:ext>
            </p:extLst>
          </p:nvPr>
        </p:nvGraphicFramePr>
        <p:xfrm>
          <a:off x="138425" y="8115300"/>
          <a:ext cx="6549558" cy="16046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482"/>
                <a:gridCol w="1596697"/>
                <a:gridCol w="494511"/>
                <a:gridCol w="776646"/>
                <a:gridCol w="444905"/>
                <a:gridCol w="297637"/>
                <a:gridCol w="2275680"/>
              </a:tblGrid>
              <a:tr h="159935"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▼ ▼　 申 込 Ｆ Ａ Ｘ 番 号　</a:t>
                      </a:r>
                      <a:r>
                        <a:rPr kumimoji="1" lang="ja-JP" altLang="en-US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 １ ２ ０ </a:t>
                      </a:r>
                      <a:r>
                        <a:rPr kumimoji="1" lang="en-US" altLang="ja-JP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 </a:t>
                      </a:r>
                      <a:r>
                        <a:rPr kumimoji="1" lang="ja-JP" altLang="en-US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 ５ </a:t>
                      </a:r>
                      <a:r>
                        <a:rPr kumimoji="1" lang="en-US" altLang="ja-JP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 </a:t>
                      </a:r>
                      <a:r>
                        <a:rPr kumimoji="1" lang="ja-JP" altLang="en-US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５ ０ ２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▼ ▼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貴法人名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 E L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Email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 A X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　名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 職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住所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2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　名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 職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511" marR="81511" marT="40752" marB="40752" anchor="ctr" horzOverflow="overflow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Text Box 361"/>
          <p:cNvSpPr txBox="1">
            <a:spLocks noChangeArrowheads="1"/>
          </p:cNvSpPr>
          <p:nvPr/>
        </p:nvSpPr>
        <p:spPr bwMode="auto">
          <a:xfrm>
            <a:off x="138425" y="9758938"/>
            <a:ext cx="6576351" cy="12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dist"/>
            <a:r>
              <a:rPr lang="ja-JP" altLang="en-US" sz="816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本申込書に記入いただきました個人情報は、受付管理事務、弊社からの各種ご案内等に利用</a:t>
            </a:r>
            <a:r>
              <a:rPr lang="ja-JP" altLang="en-US" sz="816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816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、その他</a:t>
            </a:r>
            <a:r>
              <a:rPr lang="ja-JP" altLang="en-US" sz="816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の利用で使用することはございません。　　　　　　　　　　　　　　　　　　　　　　　　　　　　　　　　　　　　　　　　　　　　　</a:t>
            </a:r>
            <a:endParaRPr lang="en-US" altLang="ja-JP" sz="816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コンテンツ プレースホルダ 2"/>
          <p:cNvSpPr txBox="1">
            <a:spLocks/>
          </p:cNvSpPr>
          <p:nvPr/>
        </p:nvSpPr>
        <p:spPr bwMode="auto">
          <a:xfrm>
            <a:off x="182873" y="7629153"/>
            <a:ext cx="3288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155471" indent="-155471" algn="just">
              <a:buFont typeface="MS Mincho" panose="02020609040205080304" pitchFamily="17" charset="-128"/>
              <a:buChar char="※"/>
              <a:tabLst>
                <a:tab pos="606049" algn="l"/>
              </a:tabLst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コンサルティング会社、会計事務所、社労士事務所などの同業者の参加はお断りしております。</a:t>
            </a:r>
          </a:p>
          <a:p>
            <a:pPr marL="155471" indent="-155471">
              <a:buFont typeface="MS Mincho" panose="02020609040205080304" pitchFamily="17" charset="-128"/>
              <a:buChar char="※"/>
              <a:tabLst>
                <a:tab pos="606049" algn="l"/>
              </a:tabLst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資料のみのご請求・録音機のお持ち込みはお断りしております。  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509618" y="7573251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5471" indent="-155471">
              <a:buFont typeface="MS Mincho" panose="02020609040205080304" pitchFamily="17" charset="-128"/>
              <a:buChar char="※"/>
              <a:tabLst>
                <a:tab pos="606049" algn="l"/>
              </a:tabLst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ご参加人数が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名に満たない場合は、誠に勝手ながら開催を中止させて頂く場合がございます。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55471" indent="-155471">
              <a:buFont typeface="MS Mincho" panose="02020609040205080304" pitchFamily="17" charset="-128"/>
              <a:buChar char="※"/>
              <a:tabLst>
                <a:tab pos="606049" algn="l"/>
              </a:tabLst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当日のセミナー内容は多少変更となる場合がございます。あらかじめご了承ください。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02133" y="6378598"/>
            <a:ext cx="3479267" cy="9387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職員の教育体系構築・研修のポイント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人材育成を目的とした人事考課制度の構築と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PDCA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サイクル自走に向けた取り組み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人件費コントロールと職員のモチベーション向上の両方を実現する賃金制度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7247" y="4781573"/>
            <a:ext cx="3484153" cy="2513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第一部</a:t>
            </a:r>
            <a:r>
              <a:rPr lang="ja-JP" altLang="en-US" sz="12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障害福祉サービスをとりまく環境変化</a:t>
            </a:r>
            <a:endParaRPr lang="ja-JP" altLang="en-US" sz="12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5941" y="6127226"/>
            <a:ext cx="3495459" cy="2513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第三部　今後求められる人事制度</a:t>
            </a:r>
            <a:endParaRPr lang="ja-JP" altLang="en-US" sz="12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677178" y="4513870"/>
            <a:ext cx="2514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■日時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en-US" altLang="ja-JP" sz="1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2019</a:t>
            </a:r>
            <a:r>
              <a:rPr kumimoji="1"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lang="en-US" altLang="ja-JP" sz="14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kumimoji="1"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14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kumimoji="1"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日（水）</a:t>
            </a:r>
            <a:endParaRPr kumimoji="1" lang="en-US" altLang="ja-JP" sz="1400" b="1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en-US" altLang="ja-JP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14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：</a:t>
            </a:r>
            <a:r>
              <a:rPr lang="en-US" altLang="ja-JP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00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～</a:t>
            </a:r>
            <a:r>
              <a:rPr lang="en-US" altLang="ja-JP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：</a:t>
            </a:r>
            <a:r>
              <a:rPr lang="en-US" altLang="ja-JP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00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（開場 </a:t>
            </a:r>
            <a:r>
              <a:rPr lang="en-US" altLang="ja-JP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13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：</a:t>
            </a:r>
            <a:r>
              <a:rPr lang="en-US" altLang="ja-JP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30</a:t>
            </a:r>
            <a:r>
              <a:rPr lang="ja-JP" altLang="en-US" sz="10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kumimoji="1" lang="en-US" altLang="ja-JP" sz="1000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■会場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0"/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緑地公園駅ビル</a:t>
            </a:r>
            <a:r>
              <a:rPr lang="en-US" altLang="ja-JP" sz="1400" dirty="0" smtClean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6F</a:t>
            </a:r>
            <a:endParaRPr lang="ja-JP" altLang="en-US" sz="1400" dirty="0">
              <a:solidFill>
                <a:prstClr val="black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（北大阪急行電鉄　緑地公園駅直結）</a:t>
            </a:r>
            <a:endParaRPr lang="en-US" altLang="ja-JP" sz="1000" dirty="0" smtClean="0">
              <a:solidFill>
                <a:prstClr val="black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■対象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障害福祉事業</a:t>
            </a:r>
            <a:r>
              <a:rPr lang="ja-JP" altLang="en-US" sz="14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経営層向け</a:t>
            </a:r>
            <a:endParaRPr lang="en-US" altLang="ja-JP" sz="1400" b="1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■講師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㈱</a:t>
            </a:r>
            <a:r>
              <a:rPr lang="ja-JP" altLang="en-US" sz="12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 日本経営</a:t>
            </a:r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200" b="1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土谷　亨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70952" y="4620037"/>
            <a:ext cx="1082348" cy="523220"/>
          </a:xfrm>
          <a:prstGeom prst="rect">
            <a:avLst/>
          </a:prstGeom>
          <a:noFill/>
          <a:ln w="28575" cmpd="dbl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 panose="020B0604030504040204" pitchFamily="50" charset="-128"/>
              </a:rPr>
              <a:t>定員</a:t>
            </a:r>
            <a:r>
              <a:rPr lang="en-US" altLang="ja-JP" sz="1400" b="1" dirty="0">
                <a:latin typeface="HGP明朝E" panose="02020900000000000000" pitchFamily="18" charset="-128"/>
                <a:ea typeface="HGP明朝E" panose="02020900000000000000" pitchFamily="18" charset="-128"/>
                <a:cs typeface="メイリオ" panose="020B0604030504040204" pitchFamily="50" charset="-128"/>
              </a:rPr>
              <a:t>2</a:t>
            </a:r>
            <a:r>
              <a:rPr lang="en-US" altLang="ja-JP" sz="1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 panose="020B0604030504040204" pitchFamily="50" charset="-128"/>
              </a:rPr>
              <a:t>0</a:t>
            </a:r>
            <a:r>
              <a:rPr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 panose="020B0604030504040204" pitchFamily="50" charset="-128"/>
              </a:rPr>
              <a:t>名</a:t>
            </a:r>
            <a:endParaRPr lang="en-US" altLang="ja-JP" sz="1400" b="1" dirty="0" smtClean="0">
              <a:latin typeface="HGP明朝E" panose="02020900000000000000" pitchFamily="18" charset="-128"/>
              <a:ea typeface="HGP明朝E" panose="020209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 panose="020B0604030504040204" pitchFamily="50" charset="-128"/>
              </a:rPr>
              <a:t>受講料無料</a:t>
            </a:r>
            <a:endParaRPr lang="ja-JP" altLang="en-US" sz="1400" b="1" dirty="0">
              <a:latin typeface="HGP明朝E" panose="02020900000000000000" pitchFamily="18" charset="-128"/>
              <a:ea typeface="HGP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2008" y="3524563"/>
            <a:ext cx="6792891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2018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年度障害福祉サービス等報酬改定では、基本報酬が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0.47%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のプラス改定となり、共生型サービスをはじめ新たなサービスが誕生しました。同時に、事業永続のための収入確保、利用者の自立生活に向けたサービスの質向上を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目的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に、人事制度を見直す事業所も現れています。高齢者介護サービスに加え、障害・福祉サービスにおいても「福祉と経営」の視点が不可欠な時代に突入した今、目指すべき仕組化の手法を徹底解説します。</a:t>
            </a:r>
            <a:endParaRPr lang="en-US" altLang="ja-JP" sz="1100" dirty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49" y="243319"/>
            <a:ext cx="7068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組織・人事に悩める障害福祉サービス</a:t>
            </a:r>
            <a:r>
              <a:rPr lang="ja-JP" altLang="en-US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経営幹部</a:t>
            </a:r>
            <a:r>
              <a:rPr lang="ja-JP" altLang="en-US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に</a:t>
            </a:r>
            <a:r>
              <a:rPr lang="ja-JP" altLang="en-US" sz="1600" b="1" dirty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贈る！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849330" y="6692791"/>
            <a:ext cx="2749576" cy="505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高齢者</a:t>
            </a:r>
            <a:r>
              <a:rPr lang="ja-JP" altLang="en-US" sz="8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介護</a:t>
            </a:r>
            <a:r>
              <a:rPr lang="ja-JP" altLang="en-US" sz="8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・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障害福祉サービス事業所を中心に組織・人事制度の構築支援や研修業務を担当。報酬改定の動向や介護・福祉事業所</a:t>
            </a:r>
            <a:r>
              <a:rPr lang="ja-JP" altLang="en-US" sz="8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の特徴を踏まえた支援を行う。</a:t>
            </a:r>
            <a:endParaRPr kumimoji="1" lang="ja-JP" altLang="en-US" sz="8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2133" y="5697058"/>
            <a:ext cx="3479267" cy="43088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障害福祉と経営の視点のバランス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人材育成のための基盤となる仕組づくりの必要性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5941" y="5456324"/>
            <a:ext cx="3495459" cy="2513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第二部　</a:t>
            </a:r>
            <a:r>
              <a:rPr lang="ja-JP" altLang="en-US" sz="12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人事</a:t>
            </a:r>
            <a:r>
              <a:rPr lang="ja-JP" altLang="en-US" sz="12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anose="020B0604030504040204" pitchFamily="50" charset="-128"/>
              </a:rPr>
              <a:t>管理体制における現状と課題</a:t>
            </a:r>
            <a:endParaRPr lang="ja-JP" altLang="en-US" sz="12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1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12864</TotalTime>
  <Words>493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HGP明朝E</vt:lpstr>
      <vt:lpstr>Meiryo UI</vt:lpstr>
      <vt:lpstr>ＭＳ Ｐゴシック</vt:lpstr>
      <vt:lpstr>MS Mincho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01518</dc:creator>
  <cp:lastModifiedBy>01571</cp:lastModifiedBy>
  <cp:revision>183</cp:revision>
  <cp:lastPrinted>2019-01-18T02:40:56Z</cp:lastPrinted>
  <dcterms:created xsi:type="dcterms:W3CDTF">2017-03-30T07:00:44Z</dcterms:created>
  <dcterms:modified xsi:type="dcterms:W3CDTF">2019-01-28T01:04:09Z</dcterms:modified>
</cp:coreProperties>
</file>